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87" r:id="rId3"/>
    <p:sldId id="280" r:id="rId4"/>
    <p:sldId id="276" r:id="rId5"/>
    <p:sldId id="285" r:id="rId6"/>
    <p:sldId id="281" r:id="rId7"/>
    <p:sldId id="282" r:id="rId8"/>
    <p:sldId id="290" r:id="rId9"/>
    <p:sldId id="289" r:id="rId10"/>
    <p:sldId id="292" r:id="rId11"/>
    <p:sldId id="295" r:id="rId12"/>
    <p:sldId id="293" r:id="rId13"/>
    <p:sldId id="294" r:id="rId14"/>
    <p:sldId id="291" r:id="rId15"/>
    <p:sldId id="296" r:id="rId16"/>
    <p:sldId id="297" r:id="rId17"/>
    <p:sldId id="286" r:id="rId18"/>
    <p:sldId id="283" r:id="rId19"/>
    <p:sldId id="288" r:id="rId20"/>
    <p:sldId id="298" r:id="rId21"/>
    <p:sldId id="299" r:id="rId22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48A9"/>
    <a:srgbClr val="E1E1E1"/>
    <a:srgbClr val="99B4D1"/>
    <a:srgbClr val="FFFFD0"/>
    <a:srgbClr val="D3EE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0" autoAdjust="0"/>
    <p:restoredTop sz="94660"/>
  </p:normalViewPr>
  <p:slideViewPr>
    <p:cSldViewPr>
      <p:cViewPr varScale="1">
        <p:scale>
          <a:sx n="87" d="100"/>
          <a:sy n="87" d="100"/>
        </p:scale>
        <p:origin x="117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060B9D-EC41-4A65-8AAD-79B7798DFF87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70CEE9-6721-4B42-8164-54DBBA05D1D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60B9D-EC41-4A65-8AAD-79B7798DFF87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0CEE9-6721-4B42-8164-54DBBA05D1D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60B9D-EC41-4A65-8AAD-79B7798DFF87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0CEE9-6721-4B42-8164-54DBBA05D1D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60B9D-EC41-4A65-8AAD-79B7798DFF87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0CEE9-6721-4B42-8164-54DBBA05D1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60B9D-EC41-4A65-8AAD-79B7798DFF87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0CEE9-6721-4B42-8164-54DBBA05D1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60B9D-EC41-4A65-8AAD-79B7798DFF87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0CEE9-6721-4B42-8164-54DBBA05D1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60B9D-EC41-4A65-8AAD-79B7798DFF87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0CEE9-6721-4B42-8164-54DBBA05D1D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60B9D-EC41-4A65-8AAD-79B7798DFF87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0CEE9-6721-4B42-8164-54DBBA05D1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60B9D-EC41-4A65-8AAD-79B7798DFF87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0CEE9-6721-4B42-8164-54DBBA05D1D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060B9D-EC41-4A65-8AAD-79B7798DFF87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0CEE9-6721-4B42-8164-54DBBA05D1D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060B9D-EC41-4A65-8AAD-79B7798DFF87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70CEE9-6721-4B42-8164-54DBBA05D1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060B9D-EC41-4A65-8AAD-79B7798DFF87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70CEE9-6721-4B42-8164-54DBBA05D1D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15659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三</a:t>
            </a:r>
            <a:r>
              <a:rPr lang="zh-TW" altLang="en-US" dirty="0" smtClean="0"/>
              <a:t>校之設備組件及定期保養</a:t>
            </a:r>
            <a:r>
              <a:rPr lang="zh-TW" altLang="en-US" dirty="0"/>
              <a:t>基準建</a:t>
            </a:r>
            <a:r>
              <a:rPr lang="zh-TW" altLang="en-US" dirty="0" smtClean="0"/>
              <a:t>檔</a:t>
            </a:r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5652120" y="5445224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總管理處保養管理組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吳秉勇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400-5102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劉耿豪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400-5104</a:t>
            </a:r>
          </a:p>
        </p:txBody>
      </p:sp>
    </p:spTree>
    <p:extLst>
      <p:ext uri="{BB962C8B-B14F-4D97-AF65-F5344CB8AC3E}">
        <p14:creationId xmlns:p14="http://schemas.microsoft.com/office/powerpoint/2010/main" val="127725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ERP</a:t>
            </a:r>
            <a:r>
              <a:rPr lang="zh-TW" altLang="zh-TW" dirty="0">
                <a:effectLst/>
              </a:rPr>
              <a:t>定期保養修復單出單</a:t>
            </a:r>
            <a:endParaRPr lang="zh-TW" altLang="en-US" dirty="0"/>
          </a:p>
        </p:txBody>
      </p:sp>
      <p:sp>
        <p:nvSpPr>
          <p:cNvPr id="6" name="圓角矩形 5"/>
          <p:cNvSpPr/>
          <p:nvPr/>
        </p:nvSpPr>
        <p:spPr>
          <a:xfrm>
            <a:off x="179512" y="692696"/>
            <a:ext cx="2304256" cy="28803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採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ERP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定期保養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714" y="1196752"/>
            <a:ext cx="4628571" cy="151428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68896" y="3081152"/>
            <a:ext cx="8723584" cy="1672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lnSpc>
                <a:spcPts val="2000"/>
              </a:lnSpc>
              <a:spcAft>
                <a:spcPts val="0"/>
              </a:spcAft>
            </a:pPr>
            <a:r>
              <a:rPr lang="x-none" altLang="zh-TW" b="1" kern="100" dirty="0"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使用方法：</a:t>
            </a:r>
            <a:endParaRPr lang="zh-TW" altLang="zh-TW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0200" indent="-177800">
              <a:lnSpc>
                <a:spcPts val="2000"/>
              </a:lnSpc>
              <a:spcAft>
                <a:spcPts val="0"/>
              </a:spcAft>
            </a:pPr>
            <a:r>
              <a:rPr lang="zh-TW" altLang="zh-TW" b="1" kern="100" dirty="0"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</a:t>
            </a:r>
            <a:r>
              <a:rPr lang="x-none" altLang="zh-TW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每月月底時，</a:t>
            </a:r>
            <a:r>
              <a:rPr lang="x-none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輸入</a:t>
            </a:r>
            <a:r>
              <a:rPr lang="x-none" altLang="zh-TW" b="1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次月之年月</a:t>
            </a:r>
            <a:r>
              <a:rPr lang="en-US" altLang="zh-TW" b="1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如</a:t>
            </a:r>
            <a:r>
              <a:rPr lang="en-US" altLang="zh-TW" b="1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10702)</a:t>
            </a:r>
            <a:r>
              <a:rPr lang="x-none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資料</a:t>
            </a:r>
            <a:r>
              <a:rPr lang="zh-TW" altLang="zh-TW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後</a:t>
            </a:r>
            <a:r>
              <a:rPr lang="x-none" altLang="zh-TW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，電腦即列印該指定年月設備定期保養到期之修復單，</a:t>
            </a:r>
            <a:r>
              <a:rPr lang="zh-TW" altLang="zh-TW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由</a:t>
            </a:r>
            <a:r>
              <a:rPr lang="x-none" altLang="zh-TW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保養部門執行定期保養工作。</a:t>
            </a:r>
            <a:endParaRPr lang="zh-TW" altLang="zh-TW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0200" indent="-177800">
              <a:lnSpc>
                <a:spcPts val="2000"/>
              </a:lnSpc>
              <a:spcAft>
                <a:spcPts val="0"/>
              </a:spcAft>
            </a:pPr>
            <a:r>
              <a:rPr lang="zh-TW" altLang="zh-TW" b="1" kern="100" dirty="0"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定保單編號編碼原則，依學校</a:t>
            </a:r>
            <a:r>
              <a:rPr lang="x-none" altLang="zh-TW" b="1" kern="100" dirty="0"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+</a:t>
            </a:r>
            <a:r>
              <a:rPr lang="zh-TW" altLang="zh-TW" b="1" kern="100" dirty="0"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保養部門自</a:t>
            </a:r>
            <a:r>
              <a:rPr lang="x-none" altLang="zh-TW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100000</a:t>
            </a:r>
            <a:r>
              <a:rPr lang="zh-TW" altLang="zh-TW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依流水號跳號</a:t>
            </a:r>
            <a:r>
              <a:rPr lang="zh-TW" altLang="zh-TW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0200" indent="-177800">
              <a:lnSpc>
                <a:spcPts val="2000"/>
              </a:lnSpc>
              <a:spcAft>
                <a:spcPts val="0"/>
              </a:spcAft>
            </a:pPr>
            <a:r>
              <a:rPr lang="zh-TW" altLang="zh-TW" b="1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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月底前兩工作天，電腦推估次月有定保單時，以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OA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通知定期保養修復單出單</a:t>
            </a:r>
            <a:r>
              <a:rPr lang="en-US" altLang="zh-TW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如有設訂「表單固定經辦」則寄給固定經辦，未設訂則寄給部門主管</a:t>
            </a:r>
            <a:r>
              <a:rPr lang="en-US" altLang="zh-TW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；提示內容如下：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7714" y="4725144"/>
            <a:ext cx="6028571" cy="18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05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ERP</a:t>
            </a:r>
            <a:r>
              <a:rPr lang="zh-TW" altLang="zh-TW" dirty="0">
                <a:effectLst/>
              </a:rPr>
              <a:t>定期保養修復單出單</a:t>
            </a:r>
            <a:endParaRPr lang="zh-TW" altLang="en-US" dirty="0"/>
          </a:p>
        </p:txBody>
      </p:sp>
      <p:sp>
        <p:nvSpPr>
          <p:cNvPr id="6" name="圓角矩形 5"/>
          <p:cNvSpPr/>
          <p:nvPr/>
        </p:nvSpPr>
        <p:spPr>
          <a:xfrm>
            <a:off x="179512" y="692696"/>
            <a:ext cx="2304256" cy="28803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採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ERP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定期保養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578314"/>
            <a:ext cx="4680520" cy="623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59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ERP</a:t>
            </a:r>
            <a:r>
              <a:rPr lang="zh-TW" altLang="zh-TW" dirty="0">
                <a:effectLst/>
              </a:rPr>
              <a:t>定期保養修復單出單</a:t>
            </a:r>
            <a:endParaRPr lang="zh-TW" altLang="en-US" dirty="0"/>
          </a:p>
        </p:txBody>
      </p:sp>
      <p:sp>
        <p:nvSpPr>
          <p:cNvPr id="6" name="圓角矩形 5"/>
          <p:cNvSpPr/>
          <p:nvPr/>
        </p:nvSpPr>
        <p:spPr>
          <a:xfrm>
            <a:off x="179512" y="692696"/>
            <a:ext cx="2304256" cy="28803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採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ERP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定期保養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124744"/>
            <a:ext cx="9040107" cy="363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60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ERP</a:t>
            </a:r>
            <a:r>
              <a:rPr lang="zh-TW" altLang="zh-TW" dirty="0">
                <a:effectLst/>
              </a:rPr>
              <a:t>定期保養修復單出單</a:t>
            </a:r>
            <a:endParaRPr lang="zh-TW" altLang="en-US" dirty="0"/>
          </a:p>
        </p:txBody>
      </p:sp>
      <p:sp>
        <p:nvSpPr>
          <p:cNvPr id="6" name="圓角矩形 5"/>
          <p:cNvSpPr/>
          <p:nvPr/>
        </p:nvSpPr>
        <p:spPr>
          <a:xfrm>
            <a:off x="179512" y="692696"/>
            <a:ext cx="2304256" cy="28803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採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ERP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定期保養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440984"/>
              </p:ext>
            </p:extLst>
          </p:nvPr>
        </p:nvGraphicFramePr>
        <p:xfrm>
          <a:off x="0" y="1203960"/>
          <a:ext cx="91440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352832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修復單資料輸入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4D1"/>
                    </a:solidFill>
                  </a:tcPr>
                </a:tc>
              </a:tr>
              <a:tr h="883038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學校：</a:t>
                      </a:r>
                      <a:r>
                        <a:rPr kumimoji="0" lang="en-US" altLang="zh-TW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D</a:t>
                      </a:r>
                      <a:r>
                        <a:rPr kumimoji="0" lang="en-US" altLang="zh-TW" sz="1500" b="1" kern="100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kumimoji="0" lang="zh-TW" altLang="en-US" sz="1500" b="1" kern="100" baseline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長庚大學  </a:t>
                      </a:r>
                      <a:r>
                        <a:rPr kumimoji="0" lang="zh-TW" altLang="en-US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保養部門：</a:t>
                      </a:r>
                      <a:r>
                        <a:rPr kumimoji="0" lang="en-US" altLang="zh-TW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1G00 </a:t>
                      </a:r>
                      <a:r>
                        <a:rPr kumimoji="0" lang="zh-TW" altLang="en-US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寄生蟲學科  修復單編號：</a:t>
                      </a:r>
                      <a:r>
                        <a:rPr kumimoji="0" lang="en-US" altLang="zh-TW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100001</a:t>
                      </a:r>
                      <a:r>
                        <a:rPr kumimoji="0" lang="zh-TW" altLang="en-US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保養日期：</a:t>
                      </a:r>
                      <a:r>
                        <a:rPr kumimoji="0" lang="en-US" altLang="zh-TW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1070208</a:t>
                      </a:r>
                      <a:r>
                        <a:rPr kumimoji="0" lang="zh-TW" altLang="en-US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結案註記：</a:t>
                      </a:r>
                      <a:r>
                        <a:rPr kumimoji="0" lang="en-US" altLang="zh-TW" sz="15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E</a:t>
                      </a:r>
                      <a:endParaRPr kumimoji="0" lang="zh-TW" altLang="en-US" sz="15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設備編號：</a:t>
                      </a:r>
                      <a:r>
                        <a:rPr kumimoji="0"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DAD0000W33 </a:t>
                      </a:r>
                      <a:r>
                        <a:rPr kumimoji="0" lang="zh-TW" alt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排煙櫃  週期：</a:t>
                      </a:r>
                      <a:r>
                        <a:rPr kumimoji="0"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12</a:t>
                      </a:r>
                      <a:r>
                        <a:rPr kumimoji="0" lang="zh-TW" alt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月</a:t>
                      </a:r>
                      <a:endParaRPr kumimoji="0" lang="en-US" altLang="zh-TW" sz="16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-------------</a:t>
                      </a:r>
                      <a:r>
                        <a:rPr kumimoji="0" lang="zh-TW" alt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保養工時</a:t>
                      </a:r>
                      <a:r>
                        <a:rPr kumimoji="0"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-------------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-------------</a:t>
                      </a:r>
                      <a:r>
                        <a:rPr kumimoji="0" lang="zh-TW" alt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修復用料</a:t>
                      </a:r>
                      <a:r>
                        <a:rPr kumimoji="0"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-------------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-------------</a:t>
                      </a:r>
                      <a:r>
                        <a:rPr kumimoji="0" lang="zh-TW" alt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修復記錄</a:t>
                      </a:r>
                      <a:r>
                        <a:rPr kumimoji="0" lang="en-US" altLang="zh-TW" sz="16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-------------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修復內容：</a:t>
                      </a:r>
                      <a:endParaRPr kumimoji="0" lang="en-US" altLang="zh-TW" sz="16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改善措施：</a:t>
                      </a:r>
                      <a:endParaRPr kumimoji="0" lang="en-US" altLang="zh-TW" sz="16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233759"/>
              </p:ext>
            </p:extLst>
          </p:nvPr>
        </p:nvGraphicFramePr>
        <p:xfrm>
          <a:off x="22783" y="2708920"/>
          <a:ext cx="8725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849"/>
                <a:gridCol w="1671711"/>
                <a:gridCol w="1454280"/>
                <a:gridCol w="1454280"/>
                <a:gridCol w="1454280"/>
                <a:gridCol w="1454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編號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zh-TW" sz="16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姓名或廠商名稱</a:t>
                      </a:r>
                      <a:endParaRPr kumimoji="0" lang="zh-TW" altLang="en-US" sz="1600" b="1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保養工時</a:t>
                      </a:r>
                      <a:r>
                        <a:rPr kumimoji="0" lang="en-US" altLang="zh-TW" sz="16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6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時</a:t>
                      </a:r>
                      <a:r>
                        <a:rPr kumimoji="0" lang="en-US" altLang="zh-TW" sz="16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kumimoji="0" lang="zh-TW" altLang="en-US" sz="1600" b="1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保養工時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效率差異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品質評核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solidFill>
                            <a:srgbClr val="3B48A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D000000001</a:t>
                      </a:r>
                      <a:endParaRPr lang="zh-TW" altLang="en-US" sz="1600" dirty="0">
                        <a:solidFill>
                          <a:srgbClr val="3B48A9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600" b="0" i="0" u="none" strike="noStrike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王大明</a:t>
                      </a:r>
                      <a:endParaRPr lang="en-US" altLang="zh-TW" sz="1600" b="0" i="0" u="none" strike="noStrike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600" b="0" i="0" u="none" strike="noStrike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en-US" altLang="zh-TW" sz="1600" b="0" i="0" u="none" strike="noStrike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altLang="zh-TW" sz="1600" b="0" i="0" u="none" strike="noStrike" kern="1200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30</a:t>
                      </a:r>
                      <a:endParaRPr kumimoji="0" lang="zh-TW" altLang="en-US" sz="1600" b="0" i="0" u="none" strike="noStrike" kern="1200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altLang="zh-TW" sz="1600" b="0" i="0" u="none" strike="noStrike" kern="1200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-1</a:t>
                      </a:r>
                      <a:endParaRPr kumimoji="0" lang="zh-TW" altLang="en-US" sz="1600" b="0" i="0" u="none" strike="noStrike" kern="1200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solidFill>
                            <a:srgbClr val="3B48A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sz="1600" dirty="0">
                        <a:solidFill>
                          <a:srgbClr val="3B48A9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solidFill>
                            <a:srgbClr val="3B48A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22619999</a:t>
                      </a:r>
                      <a:endParaRPr lang="zh-TW" altLang="en-US" sz="1600" dirty="0" smtClean="0">
                        <a:solidFill>
                          <a:srgbClr val="3B48A9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600" b="0" i="0" u="none" strike="noStrike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鑫鼎</a:t>
                      </a:r>
                      <a:endParaRPr lang="en-US" altLang="zh-TW" sz="1600" b="0" i="0" u="none" strike="noStrike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600" b="0" i="0" u="none" strike="noStrike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endParaRPr lang="en-US" altLang="zh-TW" sz="1600" b="0" i="0" u="none" strike="noStrike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altLang="zh-TW" sz="1600" b="0" i="0" u="none" strike="noStrike" kern="1200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0</a:t>
                      </a:r>
                      <a:endParaRPr kumimoji="0" lang="zh-TW" altLang="en-US" sz="1600" b="0" i="0" u="none" strike="noStrike" kern="1200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zh-TW" altLang="en-US" sz="1600" b="0" i="0" u="none" strike="noStrike" kern="1200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solidFill>
                          <a:srgbClr val="3B48A9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370041"/>
              </p:ext>
            </p:extLst>
          </p:nvPr>
        </p:nvGraphicFramePr>
        <p:xfrm>
          <a:off x="35496" y="4293096"/>
          <a:ext cx="9001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5976664"/>
                <a:gridCol w="648072"/>
                <a:gridCol w="864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材料編號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zh-TW" sz="16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品名規格</a:t>
                      </a:r>
                      <a:endParaRPr kumimoji="0" lang="zh-TW" altLang="en-US" sz="1600" b="1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單位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使用量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solidFill>
                            <a:srgbClr val="3B48A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COPCEN395</a:t>
                      </a:r>
                      <a:endParaRPr lang="zh-TW" altLang="en-US" sz="1600" dirty="0">
                        <a:solidFill>
                          <a:srgbClr val="3B48A9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600" b="0" i="0" u="none" strike="noStrike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固定電源接觸片組件 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NO.317 D/N:70548615 I/N:60944790</a:t>
                      </a:r>
                      <a:endParaRPr lang="en-US" altLang="zh-TW" sz="1600" b="0" i="0" u="none" strike="noStrike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600" b="0" i="0" u="none" strike="noStrike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PC</a:t>
                      </a:r>
                      <a:endParaRPr lang="en-US" altLang="zh-TW" sz="1600" b="0" i="0" u="none" strike="noStrike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altLang="zh-TW" sz="1600" b="0" i="0" u="none" strike="noStrike" kern="1200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8</a:t>
                      </a:r>
                      <a:endParaRPr kumimoji="0" lang="zh-TW" altLang="en-US" sz="1600" b="0" i="0" u="none" strike="noStrike" kern="1200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rgbClr val="3B48A9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600" b="0" i="0" u="none" strike="noStrike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接觸頭螺栓固定之扇型銅片</a:t>
                      </a:r>
                      <a:endParaRPr lang="en-US" altLang="zh-TW" sz="1600" b="0" i="0" u="none" strike="noStrike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600" b="0" i="0" u="none" strike="noStrike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PC</a:t>
                      </a:r>
                      <a:endParaRPr lang="en-US" altLang="zh-TW" sz="1600" b="0" i="0" u="none" strike="noStrike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altLang="zh-TW" sz="1600" b="0" i="0" u="none" strike="noStrike" kern="1200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</a:t>
                      </a:r>
                      <a:endParaRPr kumimoji="0" lang="zh-TW" altLang="en-US" sz="1600" b="0" i="0" u="none" strike="noStrike" kern="1200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</a:tr>
            </a:tbl>
          </a:graphicData>
        </a:graphic>
      </p:graphicFrame>
      <p:sp>
        <p:nvSpPr>
          <p:cNvPr id="11" name="圓角矩形圖說文字 10"/>
          <p:cNvSpPr/>
          <p:nvPr/>
        </p:nvSpPr>
        <p:spPr>
          <a:xfrm>
            <a:off x="6804248" y="692696"/>
            <a:ext cx="2016224" cy="612648"/>
          </a:xfrm>
          <a:prstGeom prst="wedgeRoundRectCallout">
            <a:avLst>
              <a:gd name="adj1" fmla="val 48854"/>
              <a:gd name="adj2" fmla="val 11164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輸入「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E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」，修復單才算結案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662003"/>
              </p:ext>
            </p:extLst>
          </p:nvPr>
        </p:nvGraphicFramePr>
        <p:xfrm>
          <a:off x="1139889" y="5827981"/>
          <a:ext cx="789660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660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0" dirty="0" smtClean="0">
                          <a:solidFill>
                            <a:srgbClr val="3B48A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因</a:t>
                      </a:r>
                      <a:r>
                        <a:rPr lang="en-US" altLang="zh-TW" sz="1600" b="0" dirty="0" smtClean="0">
                          <a:solidFill>
                            <a:srgbClr val="3B48A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  <a:r>
                        <a:rPr lang="zh-TW" altLang="en-US" sz="1600" b="0" dirty="0" smtClean="0">
                          <a:solidFill>
                            <a:srgbClr val="3B48A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更換</a:t>
                      </a:r>
                      <a:r>
                        <a:rPr lang="en-US" altLang="zh-TW" sz="1600" b="0" dirty="0" smtClean="0">
                          <a:solidFill>
                            <a:srgbClr val="3B48A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  <a:r>
                        <a:rPr lang="zh-TW" altLang="en-US" sz="1600" b="0" dirty="0" smtClean="0">
                          <a:solidFill>
                            <a:srgbClr val="3B48A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及整修</a:t>
                      </a:r>
                      <a:r>
                        <a:rPr lang="en-US" altLang="zh-TW" sz="1600" b="0" dirty="0" smtClean="0">
                          <a:solidFill>
                            <a:srgbClr val="3B48A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  <a:endParaRPr lang="zh-TW" altLang="en-US" sz="1600" b="0" dirty="0">
                        <a:solidFill>
                          <a:srgbClr val="3B48A9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023190"/>
              </p:ext>
            </p:extLst>
          </p:nvPr>
        </p:nvGraphicFramePr>
        <p:xfrm>
          <a:off x="1139889" y="6252523"/>
          <a:ext cx="789660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660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0" dirty="0" smtClean="0">
                          <a:solidFill>
                            <a:srgbClr val="3B48A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將</a:t>
                      </a:r>
                      <a:r>
                        <a:rPr lang="en-US" altLang="zh-TW" sz="1600" b="0" dirty="0" smtClean="0">
                          <a:solidFill>
                            <a:srgbClr val="3B48A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  <a:r>
                        <a:rPr lang="zh-TW" altLang="en-US" sz="1600" b="0" dirty="0" smtClean="0">
                          <a:solidFill>
                            <a:srgbClr val="3B48A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納入</a:t>
                      </a:r>
                      <a:r>
                        <a:rPr lang="en-US" altLang="zh-TW" sz="1600" b="0" dirty="0" smtClean="0">
                          <a:solidFill>
                            <a:srgbClr val="3B48A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  <a:r>
                        <a:rPr lang="zh-TW" altLang="en-US" sz="1600" b="0" dirty="0" smtClean="0">
                          <a:solidFill>
                            <a:srgbClr val="3B48A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及改善</a:t>
                      </a:r>
                      <a:r>
                        <a:rPr lang="en-US" altLang="zh-TW" sz="1600" b="0" dirty="0" smtClean="0">
                          <a:solidFill>
                            <a:srgbClr val="3B48A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  <a:endParaRPr lang="zh-TW" altLang="en-US" sz="1600" b="0" dirty="0">
                        <a:solidFill>
                          <a:srgbClr val="3B48A9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082698"/>
              </p:ext>
            </p:extLst>
          </p:nvPr>
        </p:nvGraphicFramePr>
        <p:xfrm>
          <a:off x="7452320" y="3933056"/>
          <a:ext cx="15841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列印修復記錄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83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 smtClean="0"/>
              <a:t>其他討論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57200" y="908720"/>
            <a:ext cx="75713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設備類別共通資料建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檔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各設備類別之共通性部位組件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各設備類別之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共通性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部位之週期保養項目與基準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設備組件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建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檔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備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定期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保養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基準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建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檔</a:t>
            </a:r>
            <a:endParaRPr lang="en-US" altLang="zh-TW" sz="24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sz="2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其他討論</a:t>
            </a:r>
            <a:endParaRPr lang="en-US" altLang="zh-TW" sz="2400" b="1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en-US" altLang="zh-TW" sz="2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ERP</a:t>
            </a:r>
            <a:r>
              <a:rPr lang="zh-TW" altLang="en-US" sz="2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角色權限申請</a:t>
            </a:r>
            <a:endParaRPr lang="en-US" altLang="zh-TW" sz="2400" b="1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zh-TW" altLang="en-US" sz="2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叫修系統與</a:t>
            </a:r>
            <a:r>
              <a:rPr lang="en-US" altLang="zh-TW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ERP</a:t>
            </a:r>
            <a:r>
              <a:rPr lang="zh-TW" altLang="en-US" sz="2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整合</a:t>
            </a:r>
            <a:endParaRPr lang="zh-TW" altLang="en-US" sz="2400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777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44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ERP</a:t>
            </a:r>
            <a:r>
              <a:rPr lang="zh-TW" altLang="en-US" sz="44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角色權限申請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3419872" y="5960507"/>
            <a:ext cx="547260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lnSpc>
                <a:spcPts val="2000"/>
              </a:lnSpc>
              <a:spcAft>
                <a:spcPts val="0"/>
              </a:spcAft>
            </a:pP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輸入作業帳號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u0nkdm1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，並按下「確定」。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" y="1081381"/>
            <a:ext cx="9000000" cy="4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28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196753"/>
            <a:ext cx="9144001" cy="2719159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44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ERP</a:t>
            </a:r>
            <a:r>
              <a:rPr lang="zh-TW" altLang="en-US" sz="44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角色權限申請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971600" y="1412776"/>
            <a:ext cx="8851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50" dirty="0" smtClean="0">
                <a:solidFill>
                  <a:srgbClr val="3B48A9"/>
                </a:solidFill>
              </a:rPr>
              <a:t>U0NKDM1</a:t>
            </a:r>
            <a:endParaRPr lang="zh-TW" altLang="en-US" sz="1050" dirty="0">
              <a:solidFill>
                <a:srgbClr val="3B48A9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699792" y="1389692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>
                <a:solidFill>
                  <a:srgbClr val="3B48A9"/>
                </a:solidFill>
              </a:rPr>
              <a:t>三校設備保養管理電腦作業</a:t>
            </a:r>
            <a:endParaRPr lang="zh-TW" altLang="en-US" sz="1400" dirty="0">
              <a:solidFill>
                <a:srgbClr val="3B48A9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61912" y="2708151"/>
            <a:ext cx="2776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50" dirty="0" smtClean="0">
                <a:solidFill>
                  <a:srgbClr val="3B48A9"/>
                </a:solidFill>
              </a:rPr>
              <a:t>A</a:t>
            </a:r>
            <a:endParaRPr lang="zh-TW" altLang="en-US" sz="1050" dirty="0">
              <a:solidFill>
                <a:srgbClr val="3B48A9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61912" y="2955801"/>
            <a:ext cx="2616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50" dirty="0" smtClean="0">
                <a:solidFill>
                  <a:srgbClr val="3B48A9"/>
                </a:solidFill>
              </a:rPr>
              <a:t>B</a:t>
            </a:r>
            <a:endParaRPr lang="zh-TW" altLang="en-US" sz="1050" dirty="0">
              <a:solidFill>
                <a:srgbClr val="3B48A9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261912" y="3203451"/>
            <a:ext cx="2776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50" dirty="0" smtClean="0">
                <a:solidFill>
                  <a:srgbClr val="3B48A9"/>
                </a:solidFill>
              </a:rPr>
              <a:t>C</a:t>
            </a:r>
            <a:endParaRPr lang="zh-TW" altLang="en-US" sz="1050" dirty="0">
              <a:solidFill>
                <a:srgbClr val="3B48A9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785787" y="2708151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50" dirty="0" smtClean="0">
                <a:solidFill>
                  <a:srgbClr val="3B48A9"/>
                </a:solidFill>
              </a:rPr>
              <a:t>總</a:t>
            </a:r>
            <a:r>
              <a:rPr lang="zh-TW" altLang="en-US" sz="1050" dirty="0">
                <a:solidFill>
                  <a:srgbClr val="3B48A9"/>
                </a:solidFill>
              </a:rPr>
              <a:t>管理處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785787" y="2955801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50" dirty="0" smtClean="0">
                <a:solidFill>
                  <a:srgbClr val="3B48A9"/>
                </a:solidFill>
              </a:rPr>
              <a:t>學校專人</a:t>
            </a:r>
            <a:endParaRPr lang="zh-TW" altLang="en-US" sz="1050" dirty="0">
              <a:solidFill>
                <a:srgbClr val="3B48A9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785787" y="3203451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50" dirty="0" smtClean="0">
                <a:solidFill>
                  <a:srgbClr val="3B48A9"/>
                </a:solidFill>
              </a:rPr>
              <a:t>保養部門</a:t>
            </a:r>
            <a:endParaRPr lang="zh-TW" altLang="en-US" sz="1050" dirty="0">
              <a:solidFill>
                <a:srgbClr val="3B48A9"/>
              </a:solidFill>
            </a:endParaRPr>
          </a:p>
        </p:txBody>
      </p:sp>
      <p:sp>
        <p:nvSpPr>
          <p:cNvPr id="20" name="圓角矩形圖說文字 19"/>
          <p:cNvSpPr/>
          <p:nvPr/>
        </p:nvSpPr>
        <p:spPr>
          <a:xfrm>
            <a:off x="275860" y="711583"/>
            <a:ext cx="4224131" cy="360040"/>
          </a:xfrm>
          <a:prstGeom prst="wedgeRoundRectCallout">
            <a:avLst>
              <a:gd name="adj1" fmla="val -53649"/>
              <a:gd name="adj2" fmla="val 10795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存檔後，選擇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OA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傳簽，並產生本單編號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7503" y="4182487"/>
            <a:ext cx="8784976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角色擇一選擇。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lnSpc>
                <a:spcPts val="2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學校專人：若只維護「設備類別建檔」資料，只需輸入學校代號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作業廠處可空白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；若需維護「設備類別共通資料建檔」資料，則須輸入相關保養部門。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211960" y="2276872"/>
            <a:ext cx="432048" cy="1324511"/>
          </a:xfrm>
          <a:prstGeom prst="rect">
            <a:avLst/>
          </a:prstGeom>
          <a:noFill/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圓角矩形圖說文字 17"/>
          <p:cNvSpPr/>
          <p:nvPr/>
        </p:nvSpPr>
        <p:spPr>
          <a:xfrm>
            <a:off x="1691680" y="3203451"/>
            <a:ext cx="2282552" cy="360040"/>
          </a:xfrm>
          <a:prstGeom prst="wedgeRoundRectCallout">
            <a:avLst>
              <a:gd name="adj1" fmla="val 61525"/>
              <a:gd name="adj2" fmla="val -10369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角色代號輸入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Y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956375" y="1398785"/>
            <a:ext cx="1159049" cy="277615"/>
          </a:xfrm>
          <a:prstGeom prst="rect">
            <a:avLst/>
          </a:prstGeom>
          <a:noFill/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5075222" y="2276873"/>
            <a:ext cx="1224969" cy="1341184"/>
          </a:xfrm>
          <a:prstGeom prst="rect">
            <a:avLst/>
          </a:prstGeom>
          <a:noFill/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圓角矩形圖說文字 18"/>
          <p:cNvSpPr/>
          <p:nvPr/>
        </p:nvSpPr>
        <p:spPr>
          <a:xfrm>
            <a:off x="6370534" y="2723296"/>
            <a:ext cx="2316266" cy="633696"/>
          </a:xfrm>
          <a:prstGeom prst="wedgeRoundRectCallout">
            <a:avLst>
              <a:gd name="adj1" fmla="val -59095"/>
              <a:gd name="adj2" fmla="val -3226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輸入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代號及保養部門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碼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，可多筆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4271761" y="2951954"/>
            <a:ext cx="2680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50" dirty="0" smtClean="0">
                <a:solidFill>
                  <a:srgbClr val="3B48A9"/>
                </a:solidFill>
              </a:rPr>
              <a:t>Y</a:t>
            </a:r>
            <a:endParaRPr lang="zh-TW" altLang="en-US" sz="1050" dirty="0">
              <a:solidFill>
                <a:srgbClr val="3B48A9"/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5244993" y="2712767"/>
            <a:ext cx="2856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50" dirty="0" smtClean="0">
                <a:solidFill>
                  <a:srgbClr val="FFFF00"/>
                </a:solidFill>
              </a:rPr>
              <a:t>D</a:t>
            </a:r>
            <a:endParaRPr lang="zh-TW" altLang="en-US" sz="1050" dirty="0">
              <a:solidFill>
                <a:srgbClr val="FFFF00"/>
              </a:solidFill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5652120" y="2708920"/>
            <a:ext cx="5629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50" dirty="0">
                <a:solidFill>
                  <a:srgbClr val="FFFF00"/>
                </a:solidFill>
              </a:rPr>
              <a:t>00CW</a:t>
            </a:r>
            <a:endParaRPr lang="zh-TW" altLang="en-US" sz="1050" dirty="0">
              <a:solidFill>
                <a:srgbClr val="FFFF0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5244993" y="2958634"/>
            <a:ext cx="2856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50" dirty="0" smtClean="0">
                <a:solidFill>
                  <a:srgbClr val="3B48A9"/>
                </a:solidFill>
              </a:rPr>
              <a:t>D</a:t>
            </a:r>
            <a:endParaRPr lang="zh-TW" altLang="en-US" sz="1050" dirty="0">
              <a:solidFill>
                <a:srgbClr val="3B48A9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5652120" y="2954787"/>
            <a:ext cx="5405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050" dirty="0">
                <a:solidFill>
                  <a:srgbClr val="3B48A9"/>
                </a:solidFill>
              </a:rPr>
              <a:t>07AA</a:t>
            </a:r>
            <a:endParaRPr lang="zh-TW" altLang="en-US" sz="1050" dirty="0">
              <a:solidFill>
                <a:srgbClr val="3B48A9"/>
              </a:solidFill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1339888" y="2015262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50" dirty="0" smtClean="0">
                <a:solidFill>
                  <a:srgbClr val="3B48A9"/>
                </a:solidFill>
              </a:rPr>
              <a:t>作業需求</a:t>
            </a:r>
            <a:endParaRPr lang="zh-TW" altLang="en-US" sz="1050" dirty="0">
              <a:solidFill>
                <a:srgbClr val="3B48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6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2146846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Q&amp;A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2691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zh-TW" dirty="0">
                <a:effectLst/>
              </a:rPr>
              <a:t>角色對照程式權限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476" y="597352"/>
            <a:ext cx="9180952" cy="6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8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ERP</a:t>
            </a:r>
            <a:r>
              <a:rPr lang="zh-TW" altLang="en-US" dirty="0" smtClean="0"/>
              <a:t>設備資料建檔</a:t>
            </a: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4704"/>
            <a:ext cx="9144000" cy="4324991"/>
          </a:xfrm>
          <a:prstGeom prst="rect">
            <a:avLst/>
          </a:prstGeom>
        </p:spPr>
      </p:pic>
      <p:sp>
        <p:nvSpPr>
          <p:cNvPr id="4" name="圓角矩形 3"/>
          <p:cNvSpPr/>
          <p:nvPr/>
        </p:nvSpPr>
        <p:spPr>
          <a:xfrm>
            <a:off x="3203848" y="5301208"/>
            <a:ext cx="2376264" cy="57606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已調查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763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 smtClean="0"/>
              <a:t>會議檢討項目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57200" y="908720"/>
            <a:ext cx="75713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TW" altLang="en-US" sz="2400" b="1" u="sng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設備類別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共通資料建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檔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各設備類別之共通性部位組件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各設備類別之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共通性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部位之週期保養項目與基準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sz="2400" b="1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設備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組件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建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檔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sz="2400" b="1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</a:t>
            </a:r>
            <a:r>
              <a:rPr lang="zh-TW" altLang="en-US" sz="2400" b="1" u="sng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備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定期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保養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基準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建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檔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其他討論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ERP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角色權限申請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叫修系統與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ERP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整合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749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ERP</a:t>
            </a:r>
            <a:r>
              <a:rPr lang="zh-TW" altLang="en-US" dirty="0" smtClean="0"/>
              <a:t>設備資料建檔</a:t>
            </a:r>
            <a:endParaRPr lang="zh-TW" altLang="en-US" dirty="0"/>
          </a:p>
        </p:txBody>
      </p:sp>
      <p:sp>
        <p:nvSpPr>
          <p:cNvPr id="4" name="圓角矩形 3"/>
          <p:cNvSpPr/>
          <p:nvPr/>
        </p:nvSpPr>
        <p:spPr>
          <a:xfrm>
            <a:off x="3203848" y="5301208"/>
            <a:ext cx="2376264" cy="57606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已調查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047" y="886396"/>
            <a:ext cx="5361905" cy="13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3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223" y="2780928"/>
            <a:ext cx="6807153" cy="3943454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 smtClean="0"/>
              <a:t>三校設備保養管理電腦作業說明</a:t>
            </a:r>
            <a:r>
              <a:rPr lang="en-US" altLang="zh-TW" dirty="0" smtClean="0"/>
              <a:t>(</a:t>
            </a:r>
            <a:r>
              <a:rPr lang="zh-TW" altLang="en-US" dirty="0" smtClean="0"/>
              <a:t>含</a:t>
            </a:r>
            <a:r>
              <a:rPr lang="en-US" altLang="zh-TW" dirty="0" smtClean="0"/>
              <a:t>OA)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07503" y="692696"/>
            <a:ext cx="8784976" cy="35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spcAft>
                <a:spcPts val="0"/>
              </a:spcAft>
            </a:pP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可從企業知識庫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下載「三校設備保養管理電腦作業說明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含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OA)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714" y="1052736"/>
            <a:ext cx="8228571" cy="16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9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ERP</a:t>
            </a:r>
            <a:r>
              <a:rPr lang="zh-TW" altLang="en-US" dirty="0" smtClean="0"/>
              <a:t>建檔關聯</a:t>
            </a: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728"/>
            <a:ext cx="9144000" cy="3278391"/>
          </a:xfrm>
          <a:prstGeom prst="rect">
            <a:avLst/>
          </a:prstGeom>
        </p:spPr>
      </p:pic>
      <p:sp>
        <p:nvSpPr>
          <p:cNvPr id="4" name="圓角矩形 3"/>
          <p:cNvSpPr/>
          <p:nvPr/>
        </p:nvSpPr>
        <p:spPr>
          <a:xfrm>
            <a:off x="2411760" y="2636912"/>
            <a:ext cx="1008112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2555776" y="3539039"/>
            <a:ext cx="1008112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78135" y="2646437"/>
            <a:ext cx="1008112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58958" y="2475907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2267744" y="250242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2411760" y="3395023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2123728" y="1753835"/>
            <a:ext cx="1044015" cy="662794"/>
          </a:xfrm>
          <a:prstGeom prst="round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-36511" y="915635"/>
            <a:ext cx="936104" cy="662794"/>
          </a:xfrm>
          <a:prstGeom prst="round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-36511" y="1746714"/>
            <a:ext cx="936104" cy="662794"/>
          </a:xfrm>
          <a:prstGeom prst="round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235901" y="4869160"/>
            <a:ext cx="936104" cy="370868"/>
          </a:xfrm>
          <a:prstGeom prst="round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已調查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235901" y="5358839"/>
            <a:ext cx="1296144" cy="3553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本次檢討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1654" y="1146714"/>
            <a:ext cx="904762" cy="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55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ERP</a:t>
            </a:r>
            <a:r>
              <a:rPr lang="zh-TW" altLang="en-US" dirty="0" smtClean="0"/>
              <a:t>設備類別共通資料建檔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99" y="548680"/>
            <a:ext cx="8983597" cy="4151232"/>
          </a:xfrm>
          <a:prstGeom prst="rect">
            <a:avLst/>
          </a:prstGeom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956640"/>
              </p:ext>
            </p:extLst>
          </p:nvPr>
        </p:nvGraphicFramePr>
        <p:xfrm>
          <a:off x="539550" y="4797152"/>
          <a:ext cx="3384378" cy="13373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8034"/>
                <a:gridCol w="1152128"/>
                <a:gridCol w="720080"/>
                <a:gridCol w="648072"/>
                <a:gridCol w="576064"/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中文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類型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長度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PKEY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學校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保養部門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en-US" altLang="zh-TW" sz="14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設備類別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部位名稱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40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組件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80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376256"/>
              </p:ext>
            </p:extLst>
          </p:nvPr>
        </p:nvGraphicFramePr>
        <p:xfrm>
          <a:off x="4716014" y="4797152"/>
          <a:ext cx="3384378" cy="200596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8034"/>
                <a:gridCol w="1152128"/>
                <a:gridCol w="720080"/>
                <a:gridCol w="648072"/>
                <a:gridCol w="576064"/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中文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類型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長度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PKEY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學校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保養部門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en-US" altLang="zh-TW" sz="14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設備類別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週期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數值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部位名稱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40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項次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保養項目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altLang="zh-TW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60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保養基準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altLang="zh-TW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120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107504" y="4725144"/>
            <a:ext cx="360040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設備類別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共通組件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4283968" y="4725144"/>
            <a:ext cx="360040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設備類別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共通基準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圓角矩形 1"/>
          <p:cNvSpPr/>
          <p:nvPr/>
        </p:nvSpPr>
        <p:spPr>
          <a:xfrm>
            <a:off x="96442" y="1318996"/>
            <a:ext cx="2142837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96442" y="840025"/>
            <a:ext cx="3899494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5292080" y="908720"/>
            <a:ext cx="3600400" cy="28803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由學校專人或保養部門人員維護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502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ERP</a:t>
            </a:r>
            <a:r>
              <a:rPr lang="zh-TW" altLang="en-US" dirty="0"/>
              <a:t>設備類別共通資料建檔</a:t>
            </a: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336711"/>
              </p:ext>
            </p:extLst>
          </p:nvPr>
        </p:nvGraphicFramePr>
        <p:xfrm>
          <a:off x="251520" y="925840"/>
          <a:ext cx="8568951" cy="66865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1741"/>
                <a:gridCol w="1665442"/>
                <a:gridCol w="1665442"/>
                <a:gridCol w="1665442"/>
                <a:gridCol w="1665442"/>
                <a:gridCol w="1665442"/>
              </a:tblGrid>
              <a:tr h="18097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設備類別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共通組件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學校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保養部門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設備類別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部位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組件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F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DA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本體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本體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041026"/>
              </p:ext>
            </p:extLst>
          </p:nvPr>
        </p:nvGraphicFramePr>
        <p:xfrm>
          <a:off x="251520" y="1875666"/>
          <a:ext cx="8568955" cy="13182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0109"/>
                <a:gridCol w="531979"/>
                <a:gridCol w="792088"/>
                <a:gridCol w="792088"/>
                <a:gridCol w="504056"/>
                <a:gridCol w="576064"/>
                <a:gridCol w="504056"/>
                <a:gridCol w="936104"/>
                <a:gridCol w="3672411"/>
              </a:tblGrid>
              <a:tr h="180975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設備類別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共通基準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學校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保養部門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設備類別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週期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部位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項次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保養項目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保養基準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F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DA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本體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01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zh-TW" alt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功能及電源檢查</a:t>
                      </a:r>
                      <a:endParaRPr kumimoji="0" lang="zh-TW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設備功能應保持</a:t>
                      </a:r>
                      <a:r>
                        <a:rPr kumimoji="0" lang="zh-TW" alt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正常及電源開關依序</a:t>
                      </a:r>
                      <a:r>
                        <a:rPr kumimoji="0" lang="en-US" altLang="zh-TW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ON/OFF/ON</a:t>
                      </a:r>
                      <a:r>
                        <a:rPr kumimoji="0" lang="zh-TW" alt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須正常動作</a:t>
                      </a:r>
                      <a:endParaRPr kumimoji="0" lang="zh-TW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F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DA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本體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zh-TW" alt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周遭環境及外觀</a:t>
                      </a:r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檢查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zh-TW" alt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周遭無積水或其他雜物堆放影響運作之情事及設備</a:t>
                      </a:r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外觀無損壞現象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cxnSp>
        <p:nvCxnSpPr>
          <p:cNvPr id="15" name="直線接點 14"/>
          <p:cNvCxnSpPr/>
          <p:nvPr/>
        </p:nvCxnSpPr>
        <p:spPr>
          <a:xfrm>
            <a:off x="6300192" y="1587634"/>
            <a:ext cx="0" cy="14401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H="1">
            <a:off x="3419872" y="1731650"/>
            <a:ext cx="28803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>
            <a:off x="3419872" y="1731650"/>
            <a:ext cx="0" cy="36004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表格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765891"/>
              </p:ext>
            </p:extLst>
          </p:nvPr>
        </p:nvGraphicFramePr>
        <p:xfrm>
          <a:off x="251520" y="4135358"/>
          <a:ext cx="8568951" cy="66865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1741"/>
                <a:gridCol w="1665442"/>
                <a:gridCol w="1665442"/>
                <a:gridCol w="1665442"/>
                <a:gridCol w="1665442"/>
                <a:gridCol w="1665442"/>
              </a:tblGrid>
              <a:tr h="18097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設備類別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共通組件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學校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保養部門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設備類別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部位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組件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F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本體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本體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885166"/>
              </p:ext>
            </p:extLst>
          </p:nvPr>
        </p:nvGraphicFramePr>
        <p:xfrm>
          <a:off x="251520" y="5085184"/>
          <a:ext cx="8568955" cy="13373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0109"/>
                <a:gridCol w="531979"/>
                <a:gridCol w="792088"/>
                <a:gridCol w="792088"/>
                <a:gridCol w="504056"/>
                <a:gridCol w="576064"/>
                <a:gridCol w="504056"/>
                <a:gridCol w="936104"/>
                <a:gridCol w="3672411"/>
              </a:tblGrid>
              <a:tr h="180975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設備類別</a:t>
                      </a:r>
                      <a:r>
                        <a:rPr lang="en-US" altLang="zh-TW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altLang="en-US" sz="1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共通基準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學校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保養部門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設備類別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週期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部位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項次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保養項目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保養基準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F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本體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altLang="zh-TW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01</a:t>
                      </a:r>
                      <a:endParaRPr kumimoji="0" lang="en-US" altLang="zh-TW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建築物外牆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外表磁磚無脫落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F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本體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altLang="zh-TW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02</a:t>
                      </a:r>
                      <a:endParaRPr kumimoji="0" lang="en-US" altLang="zh-TW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外觀檢查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彩鋼無損壞繡蝕或穿孔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F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本體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altLang="zh-TW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03</a:t>
                      </a:r>
                      <a:endParaRPr kumimoji="0" lang="en-US" altLang="zh-TW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zh-TW" alt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鋼構</a:t>
                      </a:r>
                      <a:endParaRPr kumimoji="0" lang="zh-TW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zh-TW" alt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鋼構無鏽蝕穿孔</a:t>
                      </a:r>
                      <a:endParaRPr kumimoji="0" lang="zh-TW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F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本體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altLang="zh-TW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04</a:t>
                      </a:r>
                      <a:endParaRPr kumimoji="0" lang="en-US" altLang="zh-TW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zh-TW" alt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周遭</a:t>
                      </a:r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環境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zh-TW" alt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周遭</a:t>
                      </a:r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無積水或其他雜物</a:t>
                      </a:r>
                      <a:r>
                        <a:rPr kumimoji="0" lang="zh-TW" alt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堆放之</a:t>
                      </a:r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情事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6" name="直線接點 25"/>
          <p:cNvCxnSpPr/>
          <p:nvPr/>
        </p:nvCxnSpPr>
        <p:spPr>
          <a:xfrm>
            <a:off x="6300192" y="4797152"/>
            <a:ext cx="0" cy="14401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flipH="1">
            <a:off x="3419872" y="4941168"/>
            <a:ext cx="28803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>
            <a:off x="3419872" y="4941168"/>
            <a:ext cx="0" cy="36004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圓角矩形 17"/>
          <p:cNvSpPr/>
          <p:nvPr/>
        </p:nvSpPr>
        <p:spPr>
          <a:xfrm>
            <a:off x="179512" y="548680"/>
            <a:ext cx="2304256" cy="28803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範例：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DA-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除濕機</a:t>
            </a:r>
          </a:p>
        </p:txBody>
      </p:sp>
      <p:sp>
        <p:nvSpPr>
          <p:cNvPr id="20" name="圓角矩形 19"/>
          <p:cNvSpPr/>
          <p:nvPr/>
        </p:nvSpPr>
        <p:spPr>
          <a:xfrm>
            <a:off x="146855" y="3769323"/>
            <a:ext cx="2304256" cy="28803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範例：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J2-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牆壁</a:t>
            </a:r>
          </a:p>
        </p:txBody>
      </p:sp>
      <p:sp>
        <p:nvSpPr>
          <p:cNvPr id="4" name="圓角矩形 3"/>
          <p:cNvSpPr/>
          <p:nvPr/>
        </p:nvSpPr>
        <p:spPr>
          <a:xfrm>
            <a:off x="5940152" y="1124744"/>
            <a:ext cx="792088" cy="46289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圓角矩形 20"/>
          <p:cNvSpPr/>
          <p:nvPr/>
        </p:nvSpPr>
        <p:spPr>
          <a:xfrm>
            <a:off x="3023828" y="2091690"/>
            <a:ext cx="792088" cy="119329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圓角矩形 21"/>
          <p:cNvSpPr/>
          <p:nvPr/>
        </p:nvSpPr>
        <p:spPr>
          <a:xfrm>
            <a:off x="5904148" y="4334261"/>
            <a:ext cx="792088" cy="46289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圓角矩形 28"/>
          <p:cNvSpPr/>
          <p:nvPr/>
        </p:nvSpPr>
        <p:spPr>
          <a:xfrm>
            <a:off x="3023828" y="5291143"/>
            <a:ext cx="792088" cy="120335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932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ERP</a:t>
            </a:r>
            <a:r>
              <a:rPr lang="zh-TW" altLang="en-US" dirty="0" smtClean="0"/>
              <a:t>設備組件建檔</a:t>
            </a: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48680"/>
            <a:ext cx="9144000" cy="2897481"/>
          </a:xfrm>
          <a:prstGeom prst="rect">
            <a:avLst/>
          </a:prstGeom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122628"/>
              </p:ext>
            </p:extLst>
          </p:nvPr>
        </p:nvGraphicFramePr>
        <p:xfrm>
          <a:off x="2569840" y="3890277"/>
          <a:ext cx="3384378" cy="22288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8034"/>
                <a:gridCol w="1152128"/>
                <a:gridCol w="720080"/>
                <a:gridCol w="648072"/>
                <a:gridCol w="576064"/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中文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類型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長度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PKEY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學校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保養部門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en-US" altLang="zh-TW" sz="14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設備編號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部位名稱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40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組件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80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設備規格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60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組件數量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數值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組件圖號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altLang="zh-TW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材料編號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altLang="zh-TW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流程圖: 儲存資料 3"/>
          <p:cNvSpPr/>
          <p:nvPr/>
        </p:nvSpPr>
        <p:spPr>
          <a:xfrm>
            <a:off x="985664" y="3794412"/>
            <a:ext cx="1202432" cy="765612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設備資料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286109" y="4365104"/>
            <a:ext cx="267838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完成設備類別共通性資料建檔後，預設匯入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ERP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右大括弧 7"/>
          <p:cNvSpPr/>
          <p:nvPr/>
        </p:nvSpPr>
        <p:spPr>
          <a:xfrm>
            <a:off x="2353816" y="4177218"/>
            <a:ext cx="133672" cy="1061307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流程圖: 儲存資料 8"/>
          <p:cNvSpPr/>
          <p:nvPr/>
        </p:nvSpPr>
        <p:spPr>
          <a:xfrm>
            <a:off x="971600" y="4855719"/>
            <a:ext cx="1202432" cy="765612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設備類別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共通組件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右大括弧 9"/>
          <p:cNvSpPr/>
          <p:nvPr/>
        </p:nvSpPr>
        <p:spPr>
          <a:xfrm>
            <a:off x="6037921" y="4177218"/>
            <a:ext cx="123393" cy="1026153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6286108" y="5517232"/>
            <a:ext cx="226215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學校調查後另外匯入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右大括弧 12"/>
          <p:cNvSpPr/>
          <p:nvPr/>
        </p:nvSpPr>
        <p:spPr>
          <a:xfrm>
            <a:off x="6037922" y="5245152"/>
            <a:ext cx="123392" cy="848144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5364088" y="692696"/>
            <a:ext cx="3600400" cy="28803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由學校專人或保養部門人員維護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96443" y="1595504"/>
            <a:ext cx="1667246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圓角矩形 14"/>
          <p:cNvSpPr/>
          <p:nvPr/>
        </p:nvSpPr>
        <p:spPr>
          <a:xfrm>
            <a:off x="96442" y="840025"/>
            <a:ext cx="3899494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11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ERP</a:t>
            </a:r>
            <a:r>
              <a:rPr lang="zh-TW" altLang="en-US" dirty="0" smtClean="0"/>
              <a:t>定期保養基準建檔</a:t>
            </a: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20688"/>
            <a:ext cx="9144000" cy="2375554"/>
          </a:xfrm>
          <a:prstGeom prst="rect">
            <a:avLst/>
          </a:prstGeom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01007"/>
              </p:ext>
            </p:extLst>
          </p:nvPr>
        </p:nvGraphicFramePr>
        <p:xfrm>
          <a:off x="2569840" y="3439259"/>
          <a:ext cx="3384378" cy="200596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8034"/>
                <a:gridCol w="1152128"/>
                <a:gridCol w="720080"/>
                <a:gridCol w="648072"/>
                <a:gridCol w="576064"/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中文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類型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長度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PKEY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學校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保養部門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en-US" altLang="zh-TW" sz="14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設備編號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週期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數值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部位名稱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40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D3EE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項次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D3EE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D3EE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D3EE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D3EEF5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D3EE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保養項目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D3EE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altLang="zh-TW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D3EE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60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D3EE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D3EEF5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D3EE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保養基準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D3EE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文字</a:t>
                      </a:r>
                      <a:endParaRPr lang="en-US" altLang="zh-TW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D3EE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120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D3EE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b">
                    <a:solidFill>
                      <a:srgbClr val="D3EEF5"/>
                    </a:solidFill>
                  </a:tcPr>
                </a:tc>
              </a:tr>
            </a:tbl>
          </a:graphicData>
        </a:graphic>
      </p:graphicFrame>
      <p:sp>
        <p:nvSpPr>
          <p:cNvPr id="5" name="流程圖: 儲存資料 4"/>
          <p:cNvSpPr/>
          <p:nvPr/>
        </p:nvSpPr>
        <p:spPr>
          <a:xfrm>
            <a:off x="985664" y="3356992"/>
            <a:ext cx="1202432" cy="765612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設備資料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右大括弧 5"/>
          <p:cNvSpPr/>
          <p:nvPr/>
        </p:nvSpPr>
        <p:spPr>
          <a:xfrm>
            <a:off x="2312891" y="3356992"/>
            <a:ext cx="174597" cy="2629095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流程圖: 儲存資料 6"/>
          <p:cNvSpPr/>
          <p:nvPr/>
        </p:nvSpPr>
        <p:spPr>
          <a:xfrm>
            <a:off x="985866" y="4288733"/>
            <a:ext cx="1202432" cy="765612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設備類別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共通基準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300192" y="4257962"/>
            <a:ext cx="267838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完成設備類別共通性資料建檔後，預設匯入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ERP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右大括弧 8"/>
          <p:cNvSpPr/>
          <p:nvPr/>
        </p:nvSpPr>
        <p:spPr>
          <a:xfrm>
            <a:off x="5986717" y="3717032"/>
            <a:ext cx="169459" cy="1728192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流程圖: 儲存資料 9"/>
          <p:cNvSpPr/>
          <p:nvPr/>
        </p:nvSpPr>
        <p:spPr>
          <a:xfrm>
            <a:off x="990870" y="5220475"/>
            <a:ext cx="1202432" cy="765612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設備類別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共通組件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5436096" y="836712"/>
            <a:ext cx="3600400" cy="28803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由學校專人或保養部門人員維護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96442" y="1676991"/>
            <a:ext cx="4475558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96442" y="933805"/>
            <a:ext cx="3899494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384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OA</a:t>
            </a:r>
            <a:r>
              <a:rPr lang="zh-TW" altLang="en-US" dirty="0" smtClean="0"/>
              <a:t>定期保養執行處理</a:t>
            </a:r>
            <a:r>
              <a:rPr lang="zh-TW" altLang="en-US" dirty="0"/>
              <a:t>單</a:t>
            </a: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953" y="1296573"/>
            <a:ext cx="9161905" cy="3428571"/>
          </a:xfrm>
          <a:prstGeom prst="rect">
            <a:avLst/>
          </a:prstGeom>
        </p:spPr>
      </p:pic>
      <p:sp>
        <p:nvSpPr>
          <p:cNvPr id="5" name="圓角矩形 4"/>
          <p:cNvSpPr/>
          <p:nvPr/>
        </p:nvSpPr>
        <p:spPr>
          <a:xfrm>
            <a:off x="179512" y="692696"/>
            <a:ext cx="2304256" cy="28803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採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OA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定期檢查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95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OA</a:t>
            </a:r>
            <a:r>
              <a:rPr lang="zh-TW" altLang="en-US" dirty="0" smtClean="0"/>
              <a:t>定期保養執行處理</a:t>
            </a:r>
            <a:r>
              <a:rPr lang="zh-TW" altLang="en-US" dirty="0"/>
              <a:t>單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869818"/>
              </p:ext>
            </p:extLst>
          </p:nvPr>
        </p:nvGraphicFramePr>
        <p:xfrm>
          <a:off x="22785" y="3573016"/>
          <a:ext cx="9088558" cy="2929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366"/>
                <a:gridCol w="577962"/>
                <a:gridCol w="501759"/>
                <a:gridCol w="860157"/>
                <a:gridCol w="2247075"/>
                <a:gridCol w="2448272"/>
                <a:gridCol w="1154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設備編號</a:t>
                      </a:r>
                      <a:endParaRPr lang="en-US" altLang="zh-TW" sz="14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設備名稱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部位名稱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項次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保養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altLang="zh-TW" sz="1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項目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基準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保養結果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保養結果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altLang="zh-TW" sz="1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說明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H115365102</a:t>
                      </a:r>
                    </a:p>
                    <a:p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體育館空廊除濕機 </a:t>
                      </a:r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6LT/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本體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01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zh-TW" alt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功能及電源檢查</a:t>
                      </a:r>
                      <a:endParaRPr kumimoji="0" lang="zh-TW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zh-TW" alt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設備功能應保持正常及電源開關依序</a:t>
                      </a:r>
                      <a:r>
                        <a:rPr kumimoji="0" lang="en-US" altLang="zh-TW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ON/OFF/ON</a:t>
                      </a:r>
                      <a:r>
                        <a:rPr kumimoji="0" lang="zh-TW" alt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須正常動作</a:t>
                      </a:r>
                      <a:endParaRPr kumimoji="0" lang="zh-TW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TW" sz="14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○發現異常已開單：</a:t>
                      </a:r>
                      <a:r>
                        <a:rPr kumimoji="0" lang="en-US" altLang="zh-TW" sz="14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_______</a:t>
                      </a:r>
                      <a:endParaRPr kumimoji="0" lang="zh-TW" altLang="zh-TW" sz="1400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r>
                        <a:rPr kumimoji="0" lang="zh-TW" alt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●</a:t>
                      </a:r>
                      <a:r>
                        <a:rPr kumimoji="0" lang="zh-TW" altLang="zh-TW" sz="14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確認功能正常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sz="1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本體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zh-TW" alt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周遭環境及外觀</a:t>
                      </a:r>
                      <a:r>
                        <a:rPr kumimoji="0"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檢查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zh-TW" alt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周遭無積水或其他雜物堆放影響運作之情事及設備外觀無損壞現象</a:t>
                      </a:r>
                      <a:endParaRPr kumimoji="0" lang="zh-TW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TW" sz="14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○發現異常已開單：</a:t>
                      </a:r>
                      <a:r>
                        <a:rPr kumimoji="0" lang="en-US" altLang="zh-TW" sz="14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_______</a:t>
                      </a:r>
                      <a:endParaRPr kumimoji="0" lang="zh-TW" altLang="zh-TW" sz="1400" kern="12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r>
                        <a:rPr kumimoji="0" lang="zh-TW" altLang="zh-TW" sz="14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○確認功能正常</a:t>
                      </a:r>
                      <a:endParaRPr lang="zh-TW" altLang="en-US" sz="1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altLang="zh-TW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…</a:t>
                      </a:r>
                      <a:endParaRPr kumimoji="0" lang="en-US" altLang="zh-TW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altLang="zh-TW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…</a:t>
                      </a:r>
                      <a:endParaRPr kumimoji="0" lang="zh-TW" alt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altLang="zh-TW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…</a:t>
                      </a:r>
                      <a:endParaRPr kumimoji="0" lang="zh-TW" alt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  <a:endParaRPr lang="zh-TW" altLang="en-US" sz="12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  <a:endParaRPr lang="zh-TW" altLang="en-US" sz="1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sz="1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altLang="zh-TW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…</a:t>
                      </a:r>
                      <a:endParaRPr kumimoji="0" lang="en-US" altLang="zh-TW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altLang="zh-TW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…</a:t>
                      </a:r>
                      <a:endParaRPr kumimoji="0" lang="zh-TW" alt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altLang="zh-TW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…</a:t>
                      </a:r>
                      <a:endParaRPr kumimoji="0" lang="zh-TW" alt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  <a:endParaRPr lang="zh-TW" altLang="en-US" sz="12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  <a:endParaRPr lang="zh-TW" altLang="en-US" sz="1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  <a:endParaRPr lang="zh-TW" altLang="en-US" sz="1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altLang="zh-TW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…</a:t>
                      </a:r>
                      <a:endParaRPr kumimoji="0" lang="en-US" altLang="zh-TW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altLang="zh-TW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…</a:t>
                      </a:r>
                      <a:endParaRPr kumimoji="0" lang="zh-TW" alt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altLang="zh-TW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…</a:t>
                      </a:r>
                      <a:endParaRPr kumimoji="0" lang="zh-TW" alt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  <a:endParaRPr lang="zh-TW" altLang="en-US" sz="12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…</a:t>
                      </a:r>
                      <a:endParaRPr lang="zh-TW" altLang="en-US" sz="1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980100"/>
              </p:ext>
            </p:extLst>
          </p:nvPr>
        </p:nvGraphicFramePr>
        <p:xfrm>
          <a:off x="32656" y="1203960"/>
          <a:ext cx="907868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622"/>
                <a:gridCol w="3145722"/>
                <a:gridCol w="1358380"/>
                <a:gridCol w="3180964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定期保養執行處理單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400" b="1" kern="1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本單編號</a:t>
                      </a:r>
                      <a:endParaRPr kumimoji="0" lang="zh-TW" altLang="en-US" sz="1400" b="1" kern="1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kumimoji="0" lang="zh-TW" altLang="en-US" sz="1400" b="0" kern="100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400" b="1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出表日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1400" b="0" kern="100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1070228</a:t>
                      </a:r>
                      <a:endParaRPr kumimoji="0" lang="zh-TW" altLang="en-US" sz="1400" b="0" kern="100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預定保養年月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1400" b="0" kern="100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10703</a:t>
                      </a:r>
                      <a:endParaRPr kumimoji="0" lang="zh-TW" altLang="en-US" sz="1400" b="0" kern="100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400" b="1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學校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1400" b="0" kern="100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F</a:t>
                      </a:r>
                      <a:r>
                        <a:rPr kumimoji="0" lang="zh-TW" altLang="en-US" sz="1400" b="0" kern="100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長庚科技大學</a:t>
                      </a:r>
                      <a:endParaRPr kumimoji="0" lang="zh-TW" altLang="en-US" sz="1400" b="0" kern="100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保養部門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1400" b="0" kern="100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2200 </a:t>
                      </a:r>
                      <a:r>
                        <a:rPr kumimoji="0" lang="zh-TW" altLang="en-US" sz="1400" b="0" kern="100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總務處事務組</a:t>
                      </a:r>
                      <a:endParaRPr kumimoji="0" lang="zh-TW" altLang="en-US" sz="1400" b="0" kern="100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400" b="1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保養週期</a:t>
                      </a:r>
                      <a:r>
                        <a:rPr kumimoji="0" lang="en-US" sz="1400" b="1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/</a:t>
                      </a:r>
                      <a:r>
                        <a:rPr kumimoji="0" lang="zh-TW" sz="1400" b="1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單位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1400" b="0" kern="100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12</a:t>
                      </a:r>
                      <a:r>
                        <a:rPr kumimoji="0" lang="zh-TW" altLang="en-US" sz="1400" b="0" kern="100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月</a:t>
                      </a:r>
                      <a:endParaRPr kumimoji="0" lang="zh-TW" altLang="en-US" sz="1400" b="0" kern="100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上次保養日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kumimoji="0" lang="zh-TW" altLang="en-US" sz="1400" b="0" kern="100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1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OA</a:t>
                      </a:r>
                      <a:r>
                        <a:rPr kumimoji="0" lang="zh-TW" sz="1400" b="1" kern="1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待覆日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1400" b="0" kern="100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1070331</a:t>
                      </a:r>
                      <a:endParaRPr kumimoji="0" lang="zh-TW" altLang="en-US" sz="1400" b="0" kern="100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負責人員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1400" b="0" kern="100" dirty="0" smtClean="0">
                          <a:solidFill>
                            <a:srgbClr val="3B48A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F000003042</a:t>
                      </a:r>
                      <a:endParaRPr kumimoji="0" lang="zh-TW" altLang="en-US" sz="1400" b="0" kern="100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kumimoji="0" lang="zh-TW" altLang="en-US" sz="1400" b="1" kern="1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kumimoji="0" lang="zh-TW" altLang="en-US" sz="1400" b="0" kern="100" dirty="0">
                        <a:solidFill>
                          <a:srgbClr val="3B48A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圓角矩形 5"/>
          <p:cNvSpPr/>
          <p:nvPr/>
        </p:nvSpPr>
        <p:spPr>
          <a:xfrm>
            <a:off x="179512" y="692696"/>
            <a:ext cx="2304256" cy="28803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採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OA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定期檢查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31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616</TotalTime>
  <Words>1260</Words>
  <Application>Microsoft Office PowerPoint</Application>
  <PresentationFormat>如螢幕大小 (4:3)</PresentationFormat>
  <Paragraphs>451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0" baseType="lpstr">
      <vt:lpstr>微軟正黑體</vt:lpstr>
      <vt:lpstr>新細明體</vt:lpstr>
      <vt:lpstr>標楷體</vt:lpstr>
      <vt:lpstr>Lucida Sans Unicode</vt:lpstr>
      <vt:lpstr>Times New Roman</vt:lpstr>
      <vt:lpstr>Verdana</vt:lpstr>
      <vt:lpstr>Wingdings 2</vt:lpstr>
      <vt:lpstr>Wingdings 3</vt:lpstr>
      <vt:lpstr>匯合</vt:lpstr>
      <vt:lpstr>三校之設備組件及定期保養基準建檔</vt:lpstr>
      <vt:lpstr>會議檢討項目</vt:lpstr>
      <vt:lpstr>ERP建檔關聯</vt:lpstr>
      <vt:lpstr>ERP設備類別共通資料建檔</vt:lpstr>
      <vt:lpstr>ERP設備類別共通資料建檔</vt:lpstr>
      <vt:lpstr>ERP設備組件建檔</vt:lpstr>
      <vt:lpstr>ERP定期保養基準建檔</vt:lpstr>
      <vt:lpstr>OA定期保養執行處理單</vt:lpstr>
      <vt:lpstr>OA定期保養執行處理單</vt:lpstr>
      <vt:lpstr>ERP定期保養修復單出單</vt:lpstr>
      <vt:lpstr>ERP定期保養修復單出單</vt:lpstr>
      <vt:lpstr>ERP定期保養修復單出單</vt:lpstr>
      <vt:lpstr>ERP定期保養修復單出單</vt:lpstr>
      <vt:lpstr>其他討論</vt:lpstr>
      <vt:lpstr>ERP角色權限申請</vt:lpstr>
      <vt:lpstr>ERP角色權限申請</vt:lpstr>
      <vt:lpstr>Q&amp;A</vt:lpstr>
      <vt:lpstr>角色對照程式權限</vt:lpstr>
      <vt:lpstr>ERP設備資料建檔</vt:lpstr>
      <vt:lpstr>ERP設備資料建檔</vt:lpstr>
      <vt:lpstr>三校設備保養管理電腦作業說明(含OA)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00RA30/吳秉勇</cp:lastModifiedBy>
  <cp:revision>148</cp:revision>
  <cp:lastPrinted>2017-12-18T05:46:35Z</cp:lastPrinted>
  <dcterms:created xsi:type="dcterms:W3CDTF">2016-05-18T03:03:39Z</dcterms:created>
  <dcterms:modified xsi:type="dcterms:W3CDTF">2018-01-09T02:31:40Z</dcterms:modified>
</cp:coreProperties>
</file>